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5" r:id="rId13"/>
    <p:sldId id="266" r:id="rId14"/>
    <p:sldId id="273" r:id="rId15"/>
    <p:sldId id="274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7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91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7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0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3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104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53" name="Oval 105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Dealer</a:t>
            </a:r>
            <a:r>
              <a:rPr lang="en-US" sz="5400" spc="-3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Training</a:t>
            </a: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C9583823-2AA3-46EB-A803-287EC900B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36">
            <a:extLst>
              <a:ext uri="{FF2B5EF4-FFF2-40B4-BE49-F238E27FC236}">
                <a16:creationId xmlns:a16="http://schemas.microsoft.com/office/drawing/2014/main" id="{CA87D9D8-42FB-4157-A365-AD97CC6BA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5">
            <a:extLst>
              <a:ext uri="{FF2B5EF4-FFF2-40B4-BE49-F238E27FC236}">
                <a16:creationId xmlns:a16="http://schemas.microsoft.com/office/drawing/2014/main" id="{2E6028E3-4806-4E1D-A24F-F8166F67F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Picture 5" descr="Young couple buying car. Auto dealer selling vehicle to man">
            <a:extLst>
              <a:ext uri="{FF2B5EF4-FFF2-40B4-BE49-F238E27FC236}">
                <a16:creationId xmlns:a16="http://schemas.microsoft.com/office/drawing/2014/main" id="{6D2BD7D3-3986-5460-8B05-69D388E67B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13690"/>
          <a:stretch/>
        </p:blipFill>
        <p:spPr bwMode="auto">
          <a:xfrm>
            <a:off x="643854" y="1164994"/>
            <a:ext cx="5450557" cy="4527547"/>
          </a:xfrm>
          <a:prstGeom prst="rect">
            <a:avLst/>
          </a:prstGeom>
          <a:noFill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9D60-E77C-554C-5EAA-6E80A21A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16141"/>
            <a:ext cx="3581400" cy="762000"/>
          </a:xfrm>
        </p:spPr>
        <p:txBody>
          <a:bodyPr/>
          <a:lstStyle/>
          <a:p>
            <a:r>
              <a:rPr lang="nb-NO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lang="nb-NO" sz="3200" spc="-6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nb-NO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82040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60EB-233D-AC8C-42CB-D3017A9D7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" y="1178141"/>
            <a:ext cx="5143501" cy="49940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</a:pPr>
            <a:r>
              <a:rPr 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 82040 MV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Form HSMV 82040 MV was updated July 2023 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Use of the newest revision will be required as of January 1, 2024</a:t>
            </a:r>
          </a:p>
          <a:p>
            <a:pPr marL="285750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MV form will be used for vehicle types: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AU – Auto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BS – Bus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MC – Motorcycle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OH – Off-Highway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 – Tools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 – Truck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TT – Travel Trailers</a:t>
            </a:r>
          </a:p>
          <a:p>
            <a:pPr marL="742950" lvl="1" indent="-285750">
              <a:lnSpc>
                <a:spcPct val="12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VT – Vehicle Trailers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07E20-E9B7-6550-99D9-C23AF4A83FC4}"/>
              </a:ext>
            </a:extLst>
          </p:cNvPr>
          <p:cNvSpPr txBox="1"/>
          <p:nvPr/>
        </p:nvSpPr>
        <p:spPr>
          <a:xfrm>
            <a:off x="6553200" y="1828800"/>
            <a:ext cx="6094520" cy="218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</a:pPr>
            <a:r>
              <a:rPr 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 82040 VS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Form HSMV 82040 VS was updated July 2023 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Use of the newest revision will be required as of July 1, 2023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VS form will be used for vehicle types:</a:t>
            </a:r>
          </a:p>
          <a:p>
            <a:pPr marL="742950" lvl="1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Vessels</a:t>
            </a: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7E7EB-0993-B917-D583-3C26A620486B}"/>
              </a:ext>
            </a:extLst>
          </p:cNvPr>
          <p:cNvSpPr txBox="1"/>
          <p:nvPr/>
        </p:nvSpPr>
        <p:spPr>
          <a:xfrm>
            <a:off x="3667590" y="4174695"/>
            <a:ext cx="6098958" cy="218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</a:pPr>
            <a:r>
              <a:rPr 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 82040 MH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Form HSMV 82040 MH was updated July 2023 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Use of the newest revision will be required as of January 1, 2024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VS form will be used for vehicle types:</a:t>
            </a:r>
          </a:p>
          <a:p>
            <a:pPr marL="742950" lvl="1" indent="-285750">
              <a:lnSpc>
                <a:spcPct val="150000"/>
              </a:lnSpc>
              <a:buClr>
                <a:schemeClr val="accent3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Mobile Homes</a:t>
            </a:r>
          </a:p>
        </p:txBody>
      </p:sp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E4ABC9AF-5A5F-AE73-99E0-2CECEABC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810" y="994728"/>
            <a:ext cx="914400" cy="914400"/>
          </a:xfrm>
          <a:prstGeom prst="rect">
            <a:avLst/>
          </a:prstGeom>
        </p:spPr>
      </p:pic>
      <p:pic>
        <p:nvPicPr>
          <p:cNvPr id="11" name="Graphic 10" descr="Tug boat with solid fill">
            <a:extLst>
              <a:ext uri="{FF2B5EF4-FFF2-40B4-BE49-F238E27FC236}">
                <a16:creationId xmlns:a16="http://schemas.microsoft.com/office/drawing/2014/main" id="{38AF6F5F-FF64-4AF2-6CDF-FFF57000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48582" y="1371600"/>
            <a:ext cx="881849" cy="914400"/>
          </a:xfrm>
          <a:prstGeom prst="rect">
            <a:avLst/>
          </a:prstGeom>
        </p:spPr>
      </p:pic>
      <p:pic>
        <p:nvPicPr>
          <p:cNvPr id="13" name="Graphic 12" descr="Home1 with solid fill">
            <a:extLst>
              <a:ext uri="{FF2B5EF4-FFF2-40B4-BE49-F238E27FC236}">
                <a16:creationId xmlns:a16="http://schemas.microsoft.com/office/drawing/2014/main" id="{79E00802-4591-660C-B4EB-6F58D4327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3352" y="37112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3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02756"/>
            <a:ext cx="73913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sz="3200" spc="-6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82040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MV (Motor Vehicle)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3630" y="1234913"/>
            <a:ext cx="2985770" cy="53072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78740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box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</a:t>
            </a:r>
            <a:r>
              <a:rPr sz="105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checked</a:t>
            </a:r>
            <a:r>
              <a:rPr sz="105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 be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printed,</a:t>
            </a:r>
            <a:r>
              <a:rPr sz="105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it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remain electronic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69215" lvl="1" algn="just">
              <a:lnSpc>
                <a:spcPct val="100000"/>
              </a:lnSpc>
              <a:tabLst>
                <a:tab pos="6426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you do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</a:t>
            </a:r>
            <a:r>
              <a:rPr sz="105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fill</a:t>
            </a:r>
            <a:r>
              <a:rPr sz="105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plate </a:t>
            </a:r>
            <a:r>
              <a:rPr lang="en-US"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number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issue</a:t>
            </a:r>
            <a:r>
              <a:rPr sz="105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plate.</a:t>
            </a:r>
            <a:r>
              <a:rPr sz="105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truck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weighing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over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5,000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you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fill</a:t>
            </a:r>
            <a:r>
              <a:rPr sz="1050" spc="28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GVW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customer </a:t>
            </a:r>
            <a:r>
              <a:rPr lang="en-US"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declar</a:t>
            </a:r>
            <a:r>
              <a:rPr lang="en-US"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ing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4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50165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here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lienholder,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 section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should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lang="en-US"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7</a:t>
            </a:r>
            <a:endParaRPr lang="en-US"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59055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 this section with dealer and trade-in information </a:t>
            </a:r>
          </a:p>
          <a:p>
            <a:pPr marL="469265" marR="59055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en-US"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59055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should</a:t>
            </a:r>
            <a:r>
              <a:rPr sz="105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signed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being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transferred</a:t>
            </a:r>
            <a:r>
              <a:rPr sz="105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 a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05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9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163195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there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even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trade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trade</a:t>
            </a:r>
            <a:r>
              <a:rPr sz="105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down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should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</a:t>
            </a:r>
            <a:r>
              <a:rPr lang="en-US"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 (t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he</a:t>
            </a:r>
            <a:r>
              <a:rPr sz="105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trade</a:t>
            </a:r>
            <a:r>
              <a:rPr sz="105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also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listed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</a:t>
            </a:r>
            <a:r>
              <a:rPr sz="105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)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12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 marR="5080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need</a:t>
            </a:r>
            <a:r>
              <a:rPr sz="105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original</a:t>
            </a:r>
            <a:r>
              <a:rPr sz="105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signatures</a:t>
            </a:r>
            <a:r>
              <a:rPr sz="105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all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applicants</a:t>
            </a:r>
            <a:r>
              <a:rPr sz="105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05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by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POA</a:t>
            </a:r>
            <a:r>
              <a:rPr sz="105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 </a:t>
            </a:r>
            <a:r>
              <a:rPr sz="105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applicable</a:t>
            </a:r>
            <a:endParaRPr sz="10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75330-3F4B-1B06-8C30-547F0007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4288626" cy="5546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C7E122-BC9D-228A-25C4-F213DD19B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64" y="1073626"/>
            <a:ext cx="4288626" cy="554006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7B0BF7E-7113-4B58-FE45-46542CEA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667000"/>
            <a:ext cx="3004540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63EBFC-604D-5403-157F-E29FA0A0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786" y="2667000"/>
            <a:ext cx="2999614" cy="3886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914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sz="3200" spc="-6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82040</a:t>
            </a:r>
            <a:r>
              <a:rPr sz="3200" spc="-8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spc="-8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VS                         HSMV 82040 MH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819288-1366-D29B-BBBE-80D570FE3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7" y="990600"/>
            <a:ext cx="3008353" cy="388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5296F-9B76-DE1C-70FD-58247FC6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163" y="990600"/>
            <a:ext cx="30072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7768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09600" y="457200"/>
            <a:ext cx="9793289" cy="733891"/>
          </a:xfrm>
          <a:prstGeom prst="rect">
            <a:avLst/>
          </a:prstGeom>
        </p:spPr>
        <p:txBody>
          <a:bodyPr vert="horz" wrap="square" lIns="0" tIns="239113" rIns="0" bIns="0" rtlCol="0">
            <a:spAutoFit/>
          </a:bodyPr>
          <a:lstStyle/>
          <a:p>
            <a:pPr marL="3084195" marR="5080" indent="-16478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Identification</a:t>
            </a:r>
            <a:r>
              <a:rPr sz="3200" spc="-4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</a:t>
            </a:r>
            <a:r>
              <a:rPr sz="3200" spc="-3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Signature 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057400"/>
            <a:ext cx="9406890" cy="41636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7815" marR="5080" indent="-285750">
              <a:lnSpc>
                <a:spcPts val="1630"/>
              </a:lnSpc>
              <a:spcBef>
                <a:spcPts val="500"/>
              </a:spcBef>
              <a:buClr>
                <a:schemeClr val="accent3">
                  <a:lumMod val="20000"/>
                  <a:lumOff val="80000"/>
                </a:schemeClr>
              </a:buClr>
              <a:buSzPct val="79411"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All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applicants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7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HSMV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82040.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7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7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applicant’s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proof of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identification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something</a:t>
            </a:r>
            <a:r>
              <a:rPr sz="17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other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than</a:t>
            </a:r>
            <a:r>
              <a:rPr sz="17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driver</a:t>
            </a:r>
            <a:r>
              <a:rPr sz="17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sz="17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7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</a:t>
            </a:r>
            <a:r>
              <a:rPr sz="17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card,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700" b="1" i="1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</a:t>
            </a:r>
            <a:r>
              <a:rPr sz="1700" b="1" i="1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700" b="1" i="1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submit</a:t>
            </a:r>
            <a:r>
              <a:rPr sz="1700" b="1" i="1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700" b="1" i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copy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700" b="1" i="1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700" b="1" i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proof</a:t>
            </a:r>
            <a:r>
              <a:rPr sz="1700" b="1" i="1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sz="1700" b="1" i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700" b="1" i="1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application.</a:t>
            </a:r>
            <a:r>
              <a:rPr sz="1700" b="1" i="1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Acceptable</a:t>
            </a:r>
            <a:r>
              <a:rPr sz="17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forms</a:t>
            </a:r>
            <a:r>
              <a:rPr sz="17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7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identification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are:</a:t>
            </a:r>
            <a:endParaRPr sz="17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valid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out</a:t>
            </a:r>
            <a:r>
              <a:rPr sz="14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state</a:t>
            </a:r>
            <a:r>
              <a:rPr sz="14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driver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card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valid</a:t>
            </a:r>
            <a:r>
              <a:rPr sz="14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passport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valid</a:t>
            </a:r>
            <a:r>
              <a:rPr sz="14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Canadian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driver</a:t>
            </a:r>
            <a:r>
              <a:rPr sz="14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license,</a:t>
            </a:r>
            <a:r>
              <a:rPr sz="14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card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sz="14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4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passport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valid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driver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sz="14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</a:t>
            </a:r>
            <a:r>
              <a:rPr sz="14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Territory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Wingdings"/>
              <a:buChar char=""/>
            </a:pPr>
            <a:endParaRPr sz="17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"/>
            </a:pPr>
            <a:endParaRPr sz="12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7815" marR="92710" indent="-285750">
              <a:lnSpc>
                <a:spcPts val="1630"/>
              </a:lnSpc>
              <a:buClr>
                <a:schemeClr val="accent3">
                  <a:lumMod val="40000"/>
                  <a:lumOff val="60000"/>
                </a:schemeClr>
              </a:buClr>
              <a:buSzPct val="79411"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7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applicant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business,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you must</a:t>
            </a:r>
            <a:r>
              <a:rPr sz="17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provide</a:t>
            </a:r>
            <a:r>
              <a:rPr sz="17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documentation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prove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validity</a:t>
            </a:r>
            <a:r>
              <a:rPr sz="17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7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business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that the person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signing</a:t>
            </a:r>
            <a:r>
              <a:rPr sz="17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application</a:t>
            </a:r>
            <a:r>
              <a:rPr sz="17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7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authorized</a:t>
            </a:r>
            <a:r>
              <a:rPr sz="17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 do</a:t>
            </a:r>
            <a:r>
              <a:rPr sz="17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so. A </a:t>
            </a:r>
            <a:r>
              <a:rPr sz="17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few </a:t>
            </a:r>
            <a:r>
              <a:rPr sz="17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examples</a:t>
            </a:r>
            <a:r>
              <a:rPr sz="17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are:</a:t>
            </a:r>
            <a:endParaRPr sz="17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8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printout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Sunbiz.org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showing</a:t>
            </a:r>
            <a:r>
              <a:rPr sz="14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business</a:t>
            </a:r>
            <a:r>
              <a:rPr sz="14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active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7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Fictitious</a:t>
            </a:r>
            <a:r>
              <a:rPr sz="14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Name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Documents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Incorporation</a:t>
            </a:r>
            <a:r>
              <a:rPr sz="1400" spc="-8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papers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215" lvl="1" indent="-285750">
              <a:lnSpc>
                <a:spcPct val="100000"/>
              </a:lnSpc>
              <a:spcBef>
                <a:spcPts val="660"/>
              </a:spcBef>
              <a:buClr>
                <a:srgbClr val="FFFFFF"/>
              </a:buClr>
              <a:buSzPct val="78571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County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City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Business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098" name="Picture 2" descr="Free Clipart: John Hancock Signature | SeriousTux">
            <a:extLst>
              <a:ext uri="{FF2B5EF4-FFF2-40B4-BE49-F238E27FC236}">
                <a16:creationId xmlns:a16="http://schemas.microsoft.com/office/drawing/2014/main" id="{A1B2F116-8371-39DD-C8C9-4DF049B6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4953000"/>
            <a:ext cx="5334000" cy="16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3D19-9EFD-20B9-1FDA-6496D32E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3400"/>
            <a:ext cx="8825659" cy="76200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Electronic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754A8-3273-7BAE-134E-37BB2AD26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676400"/>
            <a:ext cx="9894046" cy="4343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Effective March 2020, the department began accepting electronically signed versions of HSMV 82040, 82993, 82994, and 82995 used to make odometer disclosure submitted by dealers and manufacturers.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Dealers must use an electronic signature solutions that allows the odometer disclosure forms to be signed via a signing device, such as a signature pad, or signed through a compliant process using email.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electronic signature process must use an identity proofing/authentication protocol or methodology to determine the identity of the signer which meets the National Institute of Standards and Technology assurance level 2.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Dealers must submit an electronic signature certification page (audit trail), attestation statement on letterhead, and all other documents related to the transaction.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Dealers must maintain records related to the signature authentication.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Information Notice INFO20-010 created by FLHSMV provides detailed instructions for use of electronic signatures.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0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F541C-8DCE-5D72-1E73-3F3BEB5A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4951785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5AADE-0E8C-D71E-1676-135635AE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7831"/>
            <a:ext cx="4951785" cy="5039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A96823-E5DD-8CA0-EEC4-5D0D2E5607B7}"/>
              </a:ext>
            </a:extLst>
          </p:cNvPr>
          <p:cNvSpPr txBox="1"/>
          <p:nvPr/>
        </p:nvSpPr>
        <p:spPr>
          <a:xfrm>
            <a:off x="5950998" y="533400"/>
            <a:ext cx="6241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Electronic Signatures</a:t>
            </a:r>
          </a:p>
        </p:txBody>
      </p:sp>
    </p:spTree>
    <p:extLst>
      <p:ext uri="{BB962C8B-B14F-4D97-AF65-F5344CB8AC3E}">
        <p14:creationId xmlns:p14="http://schemas.microsoft.com/office/powerpoint/2010/main" val="403726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2737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Odometer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64259" y="1447800"/>
            <a:ext cx="8946541" cy="5084084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5600">
              <a:spcBef>
                <a:spcPts val="1145"/>
              </a:spcBef>
              <a:buClr>
                <a:schemeClr val="accent3">
                  <a:lumMod val="40000"/>
                  <a:lumOff val="60000"/>
                </a:schemeClr>
              </a:buClr>
              <a:buSzPct val="78947"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</a:t>
            </a:r>
            <a:r>
              <a:rPr lang="en-US" spc="-6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Odometer</a:t>
            </a:r>
            <a:r>
              <a:rPr lang="en-US" spc="-7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Errors</a:t>
            </a:r>
          </a:p>
          <a:p>
            <a:pPr marL="1212850" lvl="1">
              <a:lnSpc>
                <a:spcPct val="100000"/>
              </a:lnSpc>
              <a:spcBef>
                <a:spcPts val="835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Omission –</a:t>
            </a:r>
            <a:r>
              <a:rPr lang="en-US" sz="15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part</a:t>
            </a:r>
            <a:r>
              <a:rPr lang="en-US" sz="15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lang="en-US" sz="15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that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incomplete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850" marR="12065" lvl="1">
              <a:lnSpc>
                <a:spcPts val="1620"/>
              </a:lnSpc>
              <a:spcBef>
                <a:spcPts val="1019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Alteration –</a:t>
            </a:r>
            <a:r>
              <a:rPr lang="en-US" sz="15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strike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over,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erasure,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ink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over,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white</a:t>
            </a:r>
            <a:r>
              <a:rPr lang="en-US" sz="15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out,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 any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other method</a:t>
            </a:r>
            <a:r>
              <a:rPr lang="en-US" sz="15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change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850" marR="714375" lvl="1">
              <a:lnSpc>
                <a:spcPts val="1620"/>
              </a:lnSpc>
              <a:spcBef>
                <a:spcPts val="994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Discrepancy –</a:t>
            </a:r>
            <a:r>
              <a:rPr lang="en-US" sz="15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reading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date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appearing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documented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submitted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that is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lower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precedes</a:t>
            </a:r>
            <a:r>
              <a:rPr lang="en-US" sz="15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previously</a:t>
            </a:r>
            <a:r>
              <a:rPr lang="en-US" sz="15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recorded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amount</a:t>
            </a:r>
            <a:r>
              <a:rPr lang="en-US" sz="1500" spc="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 </a:t>
            </a:r>
            <a:r>
              <a:rPr lang="en-US" sz="15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date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740"/>
              </a:spcBef>
              <a:buClr>
                <a:schemeClr val="accent3">
                  <a:lumMod val="40000"/>
                  <a:lumOff val="60000"/>
                </a:schemeClr>
              </a:buClr>
              <a:buSzPct val="78947"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Transactions</a:t>
            </a:r>
            <a:r>
              <a:rPr lang="en-US" spc="-4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that</a:t>
            </a:r>
            <a:r>
              <a:rPr lang="en-US" spc="-5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require</a:t>
            </a:r>
            <a:r>
              <a:rPr lang="en-US" spc="-9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Odometer</a:t>
            </a:r>
            <a:r>
              <a:rPr lang="en-US" spc="-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Disclosures</a:t>
            </a:r>
          </a:p>
          <a:p>
            <a:pPr marL="1212850" lvl="1">
              <a:lnSpc>
                <a:spcPct val="100000"/>
              </a:lnSpc>
              <a:spcBef>
                <a:spcPts val="83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 –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original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850" lvl="1">
              <a:lnSpc>
                <a:spcPct val="100000"/>
              </a:lnSpc>
              <a:spcBef>
                <a:spcPts val="82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Used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–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original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850" lvl="1">
              <a:lnSpc>
                <a:spcPct val="100000"/>
              </a:lnSpc>
              <a:spcBef>
                <a:spcPts val="825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765"/>
              </a:spcBef>
              <a:buClr>
                <a:schemeClr val="accent3">
                  <a:lumMod val="40000"/>
                  <a:lumOff val="60000"/>
                </a:schemeClr>
              </a:buClr>
              <a:buSzPct val="78947"/>
              <a:buFont typeface="Wingdings" panose="05000000000000000000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Vehicles</a:t>
            </a:r>
            <a:r>
              <a:rPr lang="en-US" spc="-5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that</a:t>
            </a:r>
            <a:r>
              <a:rPr lang="en-US" spc="-3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may</a:t>
            </a:r>
            <a:r>
              <a:rPr lang="en-US" spc="-5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be</a:t>
            </a:r>
            <a:r>
              <a:rPr lang="en-US" spc="-6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EXEMPT</a:t>
            </a:r>
            <a:r>
              <a:rPr lang="en-US" spc="-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from</a:t>
            </a:r>
            <a:r>
              <a:rPr lang="en-US" spc="-4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Odometer</a:t>
            </a:r>
            <a:r>
              <a:rPr lang="en-US" spc="-2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Disclosures</a:t>
            </a:r>
          </a:p>
          <a:p>
            <a:pPr marL="1212850" lvl="1">
              <a:lnSpc>
                <a:spcPct val="100000"/>
              </a:lnSpc>
              <a:spcBef>
                <a:spcPts val="819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Heavy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Trucks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declaring</a:t>
            </a:r>
            <a:r>
              <a:rPr lang="en-US" sz="15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Gross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weight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16,000lbs</a:t>
            </a:r>
            <a:r>
              <a:rPr lang="en-US" sz="1500" spc="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more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12850" marR="5080" lvl="1">
              <a:lnSpc>
                <a:spcPts val="1620"/>
              </a:lnSpc>
              <a:spcBef>
                <a:spcPts val="103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tabLst>
                <a:tab pos="1155700" algn="l"/>
              </a:tabLst>
            </a:pP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motor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vehicles,</a:t>
            </a:r>
            <a:r>
              <a:rPr lang="en-US" sz="15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covered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by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 MCO,</a:t>
            </a:r>
            <a:r>
              <a:rPr lang="en-US" sz="15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transferred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between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dealers</a:t>
            </a:r>
            <a:endParaRPr lang="en-US" sz="1500" spc="-3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927100" marR="5080" lvl="1" indent="0">
              <a:lnSpc>
                <a:spcPts val="1620"/>
              </a:lnSpc>
              <a:spcBef>
                <a:spcPts val="1030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buNone/>
              <a:tabLst>
                <a:tab pos="1155700" algn="l"/>
              </a:tabLst>
            </a:pP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	 </a:t>
            </a:r>
            <a:r>
              <a:rPr lang="en-US" sz="15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Note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: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lang="en-US" sz="15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 transferred</a:t>
            </a:r>
            <a:r>
              <a:rPr lang="en-US" sz="15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lang="en-US" sz="15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 individual,</a:t>
            </a:r>
            <a:r>
              <a:rPr lang="en-US" sz="15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lang="en-US" sz="15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lang="en-US" sz="15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lang="en-US" sz="15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5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lang="en-US" sz="1500" spc="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	 </a:t>
            </a:r>
            <a:r>
              <a:rPr lang="en-US" sz="15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required</a:t>
            </a:r>
            <a:endParaRPr lang="en-US" sz="15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Speedometer clipart png images | PNGWing">
            <a:extLst>
              <a:ext uri="{FF2B5EF4-FFF2-40B4-BE49-F238E27FC236}">
                <a16:creationId xmlns:a16="http://schemas.microsoft.com/office/drawing/2014/main" id="{3FF7BE73-ECFE-F992-000D-4D39FBE77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75128"/>
            <a:ext cx="2552700" cy="2552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200" y="1295400"/>
            <a:ext cx="5913120" cy="4734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UPDATE</a:t>
            </a:r>
            <a:r>
              <a:rPr sz="1800" b="1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EFFECTIVE</a:t>
            </a:r>
            <a:r>
              <a:rPr sz="1800" b="1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JANUARY</a:t>
            </a:r>
            <a:r>
              <a:rPr sz="1800" b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2021</a:t>
            </a:r>
            <a:endParaRPr lang="en-US" sz="1800" b="1" spc="-2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3495" algn="ctr">
              <a:lnSpc>
                <a:spcPct val="100000"/>
              </a:lnSpc>
              <a:spcBef>
                <a:spcPts val="100"/>
              </a:spcBef>
            </a:pP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700" marR="5080" algn="r">
              <a:lnSpc>
                <a:spcPct val="100000"/>
              </a:lnSpc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National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Highway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Traffic</a:t>
            </a:r>
            <a:r>
              <a:rPr sz="18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Safety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Administration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(NHTSA)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changed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disclosure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exemption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requirements</a:t>
            </a:r>
            <a:r>
              <a:rPr sz="18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motor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vehicles.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20-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capture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exemption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requirements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apply</a:t>
            </a:r>
            <a:r>
              <a:rPr sz="18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only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 vehicles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that are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2011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model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newer.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Vehicles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manufactured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2010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model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older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remain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exempt under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10-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exemption.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sz="1800" spc="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final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rule,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beginning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January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1,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2021, model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2011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vehicles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become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exempt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requirements</a:t>
            </a:r>
            <a:r>
              <a:rPr sz="18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until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January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1,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2031.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States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required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capture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reading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sz="18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model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2011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until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2031.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Therefore,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title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that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occurs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after January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1,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2021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model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year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2011 or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newer</a:t>
            </a:r>
            <a:r>
              <a:rPr sz="1800" spc="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vehicle,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requires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completed.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122" name="Picture 2" descr="Attention Cliparts - Free Images of People Paying Attention">
            <a:extLst>
              <a:ext uri="{FF2B5EF4-FFF2-40B4-BE49-F238E27FC236}">
                <a16:creationId xmlns:a16="http://schemas.microsoft.com/office/drawing/2014/main" id="{B8FAB1DD-88A5-82CF-E86D-66135D9E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847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25431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Insurance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6204" y="2729483"/>
            <a:ext cx="4550663" cy="34899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4400" y="1480423"/>
            <a:ext cx="9698990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All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forms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acceptable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must</a:t>
            </a:r>
            <a:r>
              <a:rPr sz="1800" b="1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include</a:t>
            </a:r>
            <a:r>
              <a:rPr sz="1800" b="1" spc="-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the</a:t>
            </a:r>
            <a:r>
              <a:rPr sz="1800" b="1" spc="-3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Florida</a:t>
            </a:r>
            <a:r>
              <a:rPr sz="18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5</a:t>
            </a:r>
            <a:r>
              <a:rPr lang="en-US" b="1" spc="-10" dirty="0">
                <a:solidFill>
                  <a:srgbClr val="FFFF00"/>
                </a:solidFill>
                <a:latin typeface="Century Gothic"/>
                <a:cs typeface="Century Gothic"/>
              </a:rPr>
              <a:t>-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digit</a:t>
            </a:r>
            <a:r>
              <a:rPr sz="1800" b="1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company</a:t>
            </a:r>
            <a:r>
              <a:rPr sz="18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 Gothic"/>
                <a:cs typeface="Century Gothic"/>
              </a:rPr>
              <a:t>code</a:t>
            </a:r>
            <a:r>
              <a:rPr sz="1800" b="1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NAIC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code.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Acceptable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Proof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Automobile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r>
              <a:rPr sz="16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Identification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endParaRPr lang="en-US" sz="1600" spc="-2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Card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r>
              <a:rPr sz="16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Policy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Certificate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Binder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HSMV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83330</a:t>
            </a:r>
            <a:r>
              <a:rPr sz="16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(Florida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Affidavit)</a:t>
            </a: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en-US" spc="-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69265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lang="en-US"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605" y="4450049"/>
            <a:ext cx="4912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Note:</a:t>
            </a:r>
            <a:r>
              <a:rPr sz="1800" b="1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Trucks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declaring</a:t>
            </a:r>
            <a:r>
              <a:rPr sz="18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GVW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(gross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weight)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over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26,001lbs</a:t>
            </a:r>
            <a:r>
              <a:rPr sz="18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submit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certificate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liability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proof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insurance.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66680"/>
              </p:ext>
            </p:extLst>
          </p:nvPr>
        </p:nvGraphicFramePr>
        <p:xfrm>
          <a:off x="2921000" y="3323590"/>
          <a:ext cx="8128000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none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Most</a:t>
                      </a:r>
                      <a:r>
                        <a:rPr sz="1800" b="1" u="none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u="none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Common</a:t>
                      </a:r>
                      <a:r>
                        <a:rPr sz="1800" b="1" u="none" spc="-2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u="none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Errors</a:t>
                      </a:r>
                      <a:endParaRPr sz="1800" u="none" dirty="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u="none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  <a:cs typeface="Century Gothic"/>
                        </a:rPr>
                        <a:t>Correction</a:t>
                      </a:r>
                      <a:endParaRPr sz="1800" u="none" dirty="0"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766570" marR="140970" indent="-1618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Missing</a:t>
                      </a:r>
                      <a:r>
                        <a:rPr sz="1800" spc="-4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odometer</a:t>
                      </a:r>
                      <a:r>
                        <a:rPr sz="1800" spc="1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reading</a:t>
                      </a:r>
                      <a:r>
                        <a:rPr sz="180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date read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HSMV</a:t>
                      </a:r>
                      <a:r>
                        <a:rPr sz="1800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82993/HSMV</a:t>
                      </a:r>
                      <a:r>
                        <a:rPr sz="1800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82994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475740" marR="114300" indent="-1355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Odometer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reading</a:t>
                      </a:r>
                      <a:r>
                        <a:rPr sz="1800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discrepancy</a:t>
                      </a:r>
                      <a:r>
                        <a:rPr sz="1800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or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mark</a:t>
                      </a:r>
                      <a:r>
                        <a:rPr sz="1800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over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HSMV</a:t>
                      </a:r>
                      <a:r>
                        <a:rPr sz="1800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82993/HSMV</a:t>
                      </a:r>
                      <a:r>
                        <a:rPr sz="1800" spc="-1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82994</a:t>
                      </a:r>
                      <a:r>
                        <a:rPr sz="1800" spc="1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original</a:t>
                      </a:r>
                      <a:r>
                        <a:rPr sz="1800" spc="-5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letterhead</a:t>
                      </a:r>
                      <a:r>
                        <a:rPr sz="1800" spc="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affidavit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466725" marR="4597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Incorrect</a:t>
                      </a:r>
                      <a:r>
                        <a:rPr sz="1800" spc="-2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name</a:t>
                      </a:r>
                      <a:r>
                        <a:rPr sz="1800" spc="-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800" spc="-2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any</a:t>
                      </a:r>
                      <a:r>
                        <a:rPr sz="1800" spc="-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other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sz="1800" spc="-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not</a:t>
                      </a:r>
                      <a:r>
                        <a:rPr sz="1800" spc="-2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related</a:t>
                      </a:r>
                      <a:r>
                        <a:rPr sz="1800" spc="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25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sz="1800" spc="-1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odometer</a:t>
                      </a:r>
                      <a:endParaRPr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Original</a:t>
                      </a:r>
                      <a:r>
                        <a:rPr sz="180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Affidavit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Incorrect</a:t>
                      </a:r>
                      <a:r>
                        <a:rPr sz="1800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License</a:t>
                      </a:r>
                      <a:r>
                        <a:rPr sz="1800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Plate</a:t>
                      </a:r>
                      <a:r>
                        <a:rPr sz="1800" spc="-5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Number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Original</a:t>
                      </a:r>
                      <a:r>
                        <a:rPr sz="180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Affidavit</a:t>
                      </a:r>
                      <a:endParaRPr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44595" y="1971040"/>
            <a:ext cx="62376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Unfortunately,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there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times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need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send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out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your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work.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We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will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always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provide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checklist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what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needed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correct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errors.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sheet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600" spc="-7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returned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re-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submitting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work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processed.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DAB1D-65A9-143C-654A-FC0A54A2ECB4}"/>
              </a:ext>
            </a:extLst>
          </p:cNvPr>
          <p:cNvSpPr txBox="1"/>
          <p:nvPr/>
        </p:nvSpPr>
        <p:spPr>
          <a:xfrm>
            <a:off x="1371600" y="6858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Send Backs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425" y="249292"/>
            <a:ext cx="45923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</a:t>
            </a:r>
            <a:r>
              <a:rPr sz="3200" spc="-30" dirty="0"/>
              <a:t> </a:t>
            </a:r>
            <a:r>
              <a:rPr lang="en-US" sz="3200" spc="-30" dirty="0"/>
              <a:t>D</a:t>
            </a:r>
            <a:r>
              <a:rPr sz="3200" dirty="0"/>
              <a:t>o</a:t>
            </a:r>
            <a:r>
              <a:rPr sz="3200" spc="-20" dirty="0"/>
              <a:t> </a:t>
            </a:r>
            <a:r>
              <a:rPr sz="3200" dirty="0"/>
              <a:t>I</a:t>
            </a:r>
            <a:r>
              <a:rPr sz="3200" spc="-10" dirty="0"/>
              <a:t> </a:t>
            </a:r>
            <a:r>
              <a:rPr lang="en-US" sz="3200" spc="-10" dirty="0"/>
              <a:t>N</a:t>
            </a:r>
            <a:r>
              <a:rPr sz="3200" spc="-10" dirty="0"/>
              <a:t>eed?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5897880" y="5778500"/>
            <a:ext cx="1103630" cy="698500"/>
            <a:chOff x="5897880" y="5452871"/>
            <a:chExt cx="1103630" cy="698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80" y="5452871"/>
              <a:ext cx="1103375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7315" y="5483351"/>
              <a:ext cx="981455" cy="5608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57315" y="5483351"/>
              <a:ext cx="981710" cy="561340"/>
            </a:xfrm>
            <a:custGeom>
              <a:avLst/>
              <a:gdLst/>
              <a:ahLst/>
              <a:cxnLst/>
              <a:rect l="l" t="t" r="r" b="b"/>
              <a:pathLst>
                <a:path w="981709" h="561339">
                  <a:moveTo>
                    <a:pt x="0" y="140208"/>
                  </a:moveTo>
                  <a:lnTo>
                    <a:pt x="17525" y="140208"/>
                  </a:lnTo>
                  <a:lnTo>
                    <a:pt x="17525" y="420624"/>
                  </a:lnTo>
                  <a:lnTo>
                    <a:pt x="0" y="420624"/>
                  </a:lnTo>
                  <a:lnTo>
                    <a:pt x="0" y="140208"/>
                  </a:lnTo>
                  <a:close/>
                </a:path>
                <a:path w="981709" h="561339">
                  <a:moveTo>
                    <a:pt x="35051" y="140208"/>
                  </a:moveTo>
                  <a:lnTo>
                    <a:pt x="70103" y="140208"/>
                  </a:lnTo>
                  <a:lnTo>
                    <a:pt x="70103" y="420624"/>
                  </a:lnTo>
                  <a:lnTo>
                    <a:pt x="35051" y="420624"/>
                  </a:lnTo>
                  <a:lnTo>
                    <a:pt x="35051" y="140208"/>
                  </a:lnTo>
                  <a:close/>
                </a:path>
                <a:path w="981709" h="561339">
                  <a:moveTo>
                    <a:pt x="87630" y="140208"/>
                  </a:moveTo>
                  <a:lnTo>
                    <a:pt x="701039" y="140208"/>
                  </a:lnTo>
                  <a:lnTo>
                    <a:pt x="701039" y="0"/>
                  </a:lnTo>
                  <a:lnTo>
                    <a:pt x="981456" y="280416"/>
                  </a:lnTo>
                  <a:lnTo>
                    <a:pt x="701039" y="560832"/>
                  </a:lnTo>
                  <a:lnTo>
                    <a:pt x="701039" y="420624"/>
                  </a:lnTo>
                  <a:lnTo>
                    <a:pt x="87630" y="420624"/>
                  </a:lnTo>
                  <a:lnTo>
                    <a:pt x="87630" y="140208"/>
                  </a:lnTo>
                  <a:close/>
                </a:path>
              </a:pathLst>
            </a:custGeom>
            <a:ln w="12700">
              <a:solidFill>
                <a:srgbClr val="3D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13365" y="1244622"/>
            <a:ext cx="4149725" cy="4716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6830" indent="-342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Pin</a:t>
            </a:r>
            <a:r>
              <a:rPr sz="18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number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dealership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(this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authorizes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whoever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has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pin</a:t>
            </a:r>
            <a:r>
              <a:rPr lang="en-US"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to process work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)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8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93700" indent="-343535">
              <a:lnSpc>
                <a:spcPct val="100000"/>
              </a:lnSpc>
              <a:buFont typeface="Wingdings"/>
              <a:buChar char="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HSMV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82040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19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93700" marR="238760" indent="-342900">
              <a:lnSpc>
                <a:spcPct val="100000"/>
              </a:lnSpc>
              <a:buFont typeface="Wingdings"/>
              <a:buChar char="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Proof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8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nsurance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sz="1800" b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 </a:t>
            </a: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have</a:t>
            </a:r>
            <a:r>
              <a:rPr sz="1800" b="1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b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5-digit</a:t>
            </a:r>
            <a:r>
              <a:rPr sz="1800" b="1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800" b="1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code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)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"/>
            </a:pPr>
            <a:endParaRPr sz="17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93700" marR="5080" indent="-342900">
              <a:lnSpc>
                <a:spcPct val="100000"/>
              </a:lnSpc>
              <a:buFont typeface="Wingdings"/>
              <a:buChar char=""/>
              <a:tabLst>
                <a:tab pos="393700" algn="l"/>
                <a:tab pos="394335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late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number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applicable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54965" marR="6350" indent="-342265">
              <a:lnSpc>
                <a:spcPct val="100000"/>
              </a:lnSpc>
              <a:spcBef>
                <a:spcPts val="197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 fast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requested,</a:t>
            </a:r>
            <a:r>
              <a:rPr sz="1800" spc="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it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must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written</a:t>
            </a:r>
            <a:r>
              <a:rPr sz="1800" spc="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application</a:t>
            </a:r>
            <a:r>
              <a:rPr sz="18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agent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dealership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 authorized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receive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fast 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titles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7007" y="1962911"/>
            <a:ext cx="2412479" cy="3896448"/>
          </a:xfrm>
          <a:prstGeom prst="rect">
            <a:avLst/>
          </a:prstGeom>
        </p:spPr>
      </p:pic>
      <p:pic>
        <p:nvPicPr>
          <p:cNvPr id="2054" name="Picture 6" descr="checklist Check clipart task pencil and in color check png - Clipartix">
            <a:extLst>
              <a:ext uri="{FF2B5EF4-FFF2-40B4-BE49-F238E27FC236}">
                <a16:creationId xmlns:a16="http://schemas.microsoft.com/office/drawing/2014/main" id="{6E14B294-8358-5691-BC46-04EF88B3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611">
            <a:off x="399153" y="199935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3595" y="120395"/>
            <a:ext cx="5289803" cy="14508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96200" y="6155758"/>
            <a:ext cx="4495800" cy="321242"/>
          </a:xfrm>
          <a:prstGeom prst="rect">
            <a:avLst/>
          </a:prstGeom>
          <a:effectLst>
            <a:innerShdw blurRad="63500" dist="50800" dir="13500000">
              <a:prstClr val="black">
                <a:alpha val="0"/>
              </a:prstClr>
            </a:innerShdw>
          </a:effectLst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www.seminolecounty</a:t>
            </a:r>
            <a:r>
              <a:rPr sz="2000" b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.tax</a:t>
            </a:r>
            <a:endParaRPr sz="2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1388365"/>
            <a:ext cx="3092183" cy="4707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BAA242-97A1-4583-CF87-1857B25F8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29" y="2211959"/>
            <a:ext cx="7280048" cy="4352203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CD56729B-8F37-9468-88C4-E952F252EAAB}"/>
              </a:ext>
            </a:extLst>
          </p:cNvPr>
          <p:cNvSpPr txBox="1"/>
          <p:nvPr/>
        </p:nvSpPr>
        <p:spPr>
          <a:xfrm>
            <a:off x="1524000" y="1736158"/>
            <a:ext cx="4495800" cy="321242"/>
          </a:xfrm>
          <a:prstGeom prst="rect">
            <a:avLst/>
          </a:prstGeom>
          <a:effectLst>
            <a:innerShdw blurRad="63500" dist="50800" dir="13500000">
              <a:prstClr val="black">
                <a:alpha val="0"/>
              </a:prstClr>
            </a:innerShdw>
          </a:effectLst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www.</a:t>
            </a:r>
            <a:r>
              <a:rPr lang="en-US" sz="2000" b="1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flhsmv.gov</a:t>
            </a:r>
            <a:endParaRPr sz="2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3808-E3BD-23A6-1B51-7BF2E364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9375648" cy="6200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88" y="838200"/>
            <a:ext cx="64893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0" marR="5080" indent="-11309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Florida</a:t>
            </a:r>
            <a:r>
              <a:rPr sz="3200" spc="-4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Certificate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</a:t>
            </a:r>
            <a:r>
              <a:rPr sz="3200" spc="-2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Title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044" y="2057400"/>
            <a:ext cx="3709670" cy="330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6860" indent="-2870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0555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</a:t>
            </a:r>
            <a:r>
              <a:rPr sz="18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nformation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– </a:t>
            </a:r>
            <a:r>
              <a:rPr lang="en-US"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ear,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ake,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VIN,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itle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number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sz="18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ody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ype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720"/>
              </a:spcBef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sz="18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tatus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– </a:t>
            </a:r>
            <a:r>
              <a:rPr lang="en-US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eading</a:t>
            </a:r>
            <a:r>
              <a:rPr lang="en-US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ate</a:t>
            </a:r>
            <a:r>
              <a:rPr sz="18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ead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ssue</a:t>
            </a:r>
            <a:endParaRPr sz="22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9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Seller(s)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ame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ddress</a:t>
            </a:r>
            <a:endParaRPr lang="en-US" sz="18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endParaRPr lang="en-US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Lien</a:t>
            </a:r>
            <a:r>
              <a:rPr lang="en-US"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lang="en-US"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tatus</a:t>
            </a:r>
            <a:endParaRPr lang="en-US"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68900" y="1796415"/>
            <a:ext cx="6900545" cy="3613785"/>
            <a:chOff x="5068900" y="1479803"/>
            <a:chExt cx="6900545" cy="3613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8900" y="1479803"/>
              <a:ext cx="6900354" cy="3613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1744" y="2255519"/>
              <a:ext cx="4328160" cy="368935"/>
            </a:xfrm>
            <a:custGeom>
              <a:avLst/>
              <a:gdLst/>
              <a:ahLst/>
              <a:cxnLst/>
              <a:rect l="l" t="t" r="r" b="b"/>
              <a:pathLst>
                <a:path w="4328159" h="368935">
                  <a:moveTo>
                    <a:pt x="0" y="0"/>
                  </a:moveTo>
                  <a:lnTo>
                    <a:pt x="4328159" y="0"/>
                  </a:lnTo>
                  <a:lnTo>
                    <a:pt x="4328159" y="368808"/>
                  </a:lnTo>
                  <a:lnTo>
                    <a:pt x="0" y="368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38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1744" y="3136391"/>
              <a:ext cx="4231005" cy="370840"/>
            </a:xfrm>
            <a:custGeom>
              <a:avLst/>
              <a:gdLst/>
              <a:ahLst/>
              <a:cxnLst/>
              <a:rect l="l" t="t" r="r" b="b"/>
              <a:pathLst>
                <a:path w="4231005" h="370839">
                  <a:moveTo>
                    <a:pt x="0" y="0"/>
                  </a:moveTo>
                  <a:lnTo>
                    <a:pt x="4230624" y="0"/>
                  </a:lnTo>
                  <a:lnTo>
                    <a:pt x="4230624" y="370332"/>
                  </a:lnTo>
                  <a:lnTo>
                    <a:pt x="0" y="3703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1744" y="3657599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0" y="0"/>
                  </a:moveTo>
                  <a:lnTo>
                    <a:pt x="1524000" y="0"/>
                  </a:lnTo>
                  <a:lnTo>
                    <a:pt x="1524000" y="370331"/>
                  </a:lnTo>
                  <a:lnTo>
                    <a:pt x="0" y="370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1744" y="4610099"/>
              <a:ext cx="1670685" cy="370840"/>
            </a:xfrm>
            <a:custGeom>
              <a:avLst/>
              <a:gdLst/>
              <a:ahLst/>
              <a:cxnLst/>
              <a:rect l="l" t="t" r="r" b="b"/>
              <a:pathLst>
                <a:path w="1670684" h="370839">
                  <a:moveTo>
                    <a:pt x="0" y="0"/>
                  </a:moveTo>
                  <a:lnTo>
                    <a:pt x="1670303" y="0"/>
                  </a:lnTo>
                  <a:lnTo>
                    <a:pt x="1670303" y="370331"/>
                  </a:lnTo>
                  <a:lnTo>
                    <a:pt x="0" y="370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99733"/>
            <a:ext cx="98927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Florida</a:t>
            </a:r>
            <a:r>
              <a:rPr sz="3200" spc="15" dirty="0"/>
              <a:t> </a:t>
            </a:r>
            <a:r>
              <a:rPr sz="3200" dirty="0"/>
              <a:t>Certificate</a:t>
            </a:r>
            <a:r>
              <a:rPr sz="3200" spc="-5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dirty="0"/>
              <a:t>Title</a:t>
            </a:r>
            <a:r>
              <a:rPr sz="3200" spc="5" dirty="0"/>
              <a:t> </a:t>
            </a:r>
            <a:r>
              <a:rPr sz="3200" dirty="0"/>
              <a:t>(transfer</a:t>
            </a:r>
            <a:r>
              <a:rPr sz="3200" spc="-15" dirty="0"/>
              <a:t> </a:t>
            </a:r>
            <a:r>
              <a:rPr sz="3200" dirty="0"/>
              <a:t>of</a:t>
            </a:r>
            <a:r>
              <a:rPr sz="3200" spc="-15" dirty="0"/>
              <a:t> </a:t>
            </a:r>
            <a:r>
              <a:rPr sz="3200" dirty="0"/>
              <a:t>title</a:t>
            </a:r>
            <a:r>
              <a:rPr sz="3200" spc="-35" dirty="0"/>
              <a:t> </a:t>
            </a:r>
            <a:r>
              <a:rPr sz="3200" spc="-10" dirty="0"/>
              <a:t>section)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393436" y="2584704"/>
            <a:ext cx="6644640" cy="2836545"/>
            <a:chOff x="5393436" y="2584704"/>
            <a:chExt cx="6644640" cy="2836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3436" y="2584704"/>
              <a:ext cx="6644639" cy="28361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74080" y="2951988"/>
              <a:ext cx="5608320" cy="370840"/>
            </a:xfrm>
            <a:custGeom>
              <a:avLst/>
              <a:gdLst/>
              <a:ahLst/>
              <a:cxnLst/>
              <a:rect l="l" t="t" r="r" b="b"/>
              <a:pathLst>
                <a:path w="5608320" h="370839">
                  <a:moveTo>
                    <a:pt x="0" y="0"/>
                  </a:moveTo>
                  <a:lnTo>
                    <a:pt x="5608320" y="0"/>
                  </a:lnTo>
                  <a:lnTo>
                    <a:pt x="5608320" y="370332"/>
                  </a:lnTo>
                  <a:lnTo>
                    <a:pt x="0" y="370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6547" y="3208020"/>
              <a:ext cx="1902460" cy="370840"/>
            </a:xfrm>
            <a:custGeom>
              <a:avLst/>
              <a:gdLst/>
              <a:ahLst/>
              <a:cxnLst/>
              <a:rect l="l" t="t" r="r" b="b"/>
              <a:pathLst>
                <a:path w="1902459" h="370839">
                  <a:moveTo>
                    <a:pt x="0" y="0"/>
                  </a:moveTo>
                  <a:lnTo>
                    <a:pt x="1901952" y="0"/>
                  </a:lnTo>
                  <a:lnTo>
                    <a:pt x="1901952" y="370332"/>
                  </a:lnTo>
                  <a:lnTo>
                    <a:pt x="0" y="3703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6459" y="3345180"/>
              <a:ext cx="5499100" cy="370840"/>
            </a:xfrm>
            <a:custGeom>
              <a:avLst/>
              <a:gdLst/>
              <a:ahLst/>
              <a:cxnLst/>
              <a:rect l="l" t="t" r="r" b="b"/>
              <a:pathLst>
                <a:path w="5499100" h="370839">
                  <a:moveTo>
                    <a:pt x="0" y="0"/>
                  </a:moveTo>
                  <a:lnTo>
                    <a:pt x="5498592" y="0"/>
                  </a:lnTo>
                  <a:lnTo>
                    <a:pt x="5498592" y="370331"/>
                  </a:lnTo>
                  <a:lnTo>
                    <a:pt x="0" y="370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6459" y="3694176"/>
              <a:ext cx="2580640" cy="368935"/>
            </a:xfrm>
            <a:custGeom>
              <a:avLst/>
              <a:gdLst/>
              <a:ahLst/>
              <a:cxnLst/>
              <a:rect l="l" t="t" r="r" b="b"/>
              <a:pathLst>
                <a:path w="2580640" h="368935">
                  <a:moveTo>
                    <a:pt x="0" y="0"/>
                  </a:moveTo>
                  <a:lnTo>
                    <a:pt x="2580132" y="0"/>
                  </a:lnTo>
                  <a:lnTo>
                    <a:pt x="2580132" y="368807"/>
                  </a:lnTo>
                  <a:lnTo>
                    <a:pt x="0" y="3688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8046" y="2461260"/>
            <a:ext cx="3856354" cy="294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2870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"/>
              <a:tabLst>
                <a:tab pos="32131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Enter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urchaser’s</a:t>
            </a:r>
            <a:r>
              <a:rPr sz="18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ame</a:t>
            </a:r>
            <a:r>
              <a:rPr sz="18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ddress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/>
              <a:buChar char=""/>
            </a:pPr>
            <a:endParaRPr sz="165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299085" marR="21209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Enter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ate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was 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sold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20675" marR="318135" indent="-287020">
              <a:lnSpc>
                <a:spcPct val="100000"/>
              </a:lnSpc>
              <a:spcBef>
                <a:spcPts val="1850"/>
              </a:spcBef>
              <a:buClr>
                <a:srgbClr val="FFFFFF"/>
              </a:buClr>
              <a:buFont typeface="Wingdings"/>
              <a:buChar char=""/>
              <a:tabLst>
                <a:tab pos="32131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Enter</a:t>
            </a:r>
            <a:r>
              <a:rPr sz="18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dometer</a:t>
            </a:r>
            <a:r>
              <a:rPr sz="18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eading, </a:t>
            </a:r>
            <a:r>
              <a:rPr lang="en-US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tatus,</a:t>
            </a:r>
            <a:r>
              <a:rPr sz="18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ate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ead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20675" marR="186690" indent="-287020">
              <a:lnSpc>
                <a:spcPct val="100000"/>
              </a:lnSpc>
              <a:spcBef>
                <a:spcPts val="1850"/>
              </a:spcBef>
              <a:buClr>
                <a:srgbClr val="FFFFFF"/>
              </a:buClr>
              <a:buFont typeface="Wingdings"/>
              <a:buChar char=""/>
              <a:tabLst>
                <a:tab pos="321310" algn="l"/>
              </a:tabLst>
            </a:pP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Seller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urchaser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8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8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print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their</a:t>
            </a:r>
            <a:r>
              <a:rPr sz="18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name</a:t>
            </a:r>
            <a:endParaRPr sz="1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62000"/>
            <a:ext cx="6553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215" marR="5080" indent="-69215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Florida</a:t>
            </a:r>
            <a:r>
              <a:rPr sz="3200" spc="-2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Certificate</a:t>
            </a:r>
            <a:r>
              <a:rPr sz="3200" spc="-4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2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Title</a:t>
            </a:r>
            <a:r>
              <a:rPr sz="3200" spc="-2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(back)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832" y="1773936"/>
            <a:ext cx="6982968" cy="41559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24400" y="4501008"/>
            <a:ext cx="28822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Each</a:t>
            </a:r>
            <a:r>
              <a:rPr sz="14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applicable</a:t>
            </a:r>
            <a:r>
              <a:rPr sz="1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re-assignment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must</a:t>
            </a:r>
            <a:r>
              <a:rPr sz="14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be</a:t>
            </a:r>
            <a:r>
              <a:rPr sz="14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4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sz="14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accurate.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8820" y="2118360"/>
            <a:ext cx="119380" cy="4075429"/>
            <a:chOff x="3666744" y="2118360"/>
            <a:chExt cx="119380" cy="40754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6744" y="2118360"/>
              <a:ext cx="118871" cy="4075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26180" y="2133600"/>
              <a:ext cx="0" cy="3962400"/>
            </a:xfrm>
            <a:custGeom>
              <a:avLst/>
              <a:gdLst/>
              <a:ahLst/>
              <a:cxnLst/>
              <a:rect l="l" t="t" r="r" b="b"/>
              <a:pathLst>
                <a:path h="3962400">
                  <a:moveTo>
                    <a:pt x="0" y="0"/>
                  </a:moveTo>
                  <a:lnTo>
                    <a:pt x="0" y="3962400"/>
                  </a:lnTo>
                </a:path>
              </a:pathLst>
            </a:custGeom>
            <a:ln w="12700">
              <a:solidFill>
                <a:srgbClr val="89D0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24400" y="2133600"/>
            <a:ext cx="6649720" cy="4079875"/>
            <a:chOff x="3753611" y="2118360"/>
            <a:chExt cx="6649720" cy="40798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2195" y="2118360"/>
              <a:ext cx="118870" cy="40797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61632" y="2133599"/>
              <a:ext cx="0" cy="3967479"/>
            </a:xfrm>
            <a:custGeom>
              <a:avLst/>
              <a:gdLst/>
              <a:ahLst/>
              <a:cxnLst/>
              <a:rect l="l" t="t" r="r" b="b"/>
              <a:pathLst>
                <a:path h="3967479">
                  <a:moveTo>
                    <a:pt x="0" y="0"/>
                  </a:moveTo>
                  <a:lnTo>
                    <a:pt x="0" y="3966883"/>
                  </a:lnTo>
                </a:path>
              </a:pathLst>
            </a:custGeom>
            <a:ln w="12700">
              <a:solidFill>
                <a:srgbClr val="89D0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3611" y="2139696"/>
              <a:ext cx="3119627" cy="18333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6951" y="2142743"/>
              <a:ext cx="3012948" cy="172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5828" y="2139695"/>
              <a:ext cx="3396995" cy="18166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9167" y="2142743"/>
              <a:ext cx="3290315" cy="170992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76200" y="535501"/>
            <a:ext cx="9404723" cy="731711"/>
          </a:xfrm>
          <a:prstGeom prst="rect">
            <a:avLst/>
          </a:prstGeom>
        </p:spPr>
        <p:txBody>
          <a:bodyPr vert="horz" wrap="square" lIns="0" tIns="236954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Dealer</a:t>
            </a:r>
            <a:r>
              <a:rPr sz="3200" spc="-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Re-</a:t>
            </a:r>
            <a:r>
              <a:rPr lang="en-US"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ssignments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4223904"/>
            <a:ext cx="3297554" cy="14389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1270">
              <a:lnSpc>
                <a:spcPct val="80000"/>
              </a:lnSpc>
              <a:spcBef>
                <a:spcPts val="480"/>
              </a:spcBef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sure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read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all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out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state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titles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carefully.</a:t>
            </a:r>
            <a:r>
              <a:rPr sz="1600" spc="-6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you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open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re-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assignments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available</a:t>
            </a:r>
            <a:r>
              <a:rPr sz="1600" spc="-8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regardless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ut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tate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dealers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used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separate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re-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assignment.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82472" y="2139695"/>
            <a:ext cx="3535679" cy="1884045"/>
            <a:chOff x="88392" y="2139695"/>
            <a:chExt cx="3535679" cy="188404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92" y="2139695"/>
              <a:ext cx="3535679" cy="18836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731" y="2142744"/>
              <a:ext cx="3428999" cy="177698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724400" y="4224268"/>
            <a:ext cx="2773045" cy="13665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same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rule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applies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titles.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600" spc="-7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there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any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open</a:t>
            </a:r>
            <a:r>
              <a:rPr sz="1600" spc="-7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re-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assignments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600" spc="-7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back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title,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Florida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them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cannot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82994.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7200" y="4226445"/>
            <a:ext cx="3048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sure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re-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assignment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section.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Some</a:t>
            </a:r>
            <a:r>
              <a:rPr sz="16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out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 state</a:t>
            </a:r>
            <a:r>
              <a:rPr sz="16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titles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have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applications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back.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700" marR="56515">
              <a:lnSpc>
                <a:spcPct val="100000"/>
              </a:lnSpc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These are not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re-assignments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cannot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used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such.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9525000" cy="840328"/>
          </a:xfrm>
          <a:prstGeom prst="rect">
            <a:avLst/>
          </a:prstGeom>
        </p:spPr>
        <p:txBody>
          <a:bodyPr vert="horz" wrap="square" lIns="0" tIns="13116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5942965" algn="l"/>
              </a:tabLst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sz="3200" spc="-7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82994</a:t>
            </a:r>
            <a:r>
              <a:rPr lang="en-US"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sz="3200" spc="-7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82995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These</a:t>
            </a:r>
            <a:r>
              <a:rPr sz="14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secure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forms</a:t>
            </a:r>
            <a:r>
              <a:rPr sz="14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4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original</a:t>
            </a:r>
            <a:r>
              <a:rPr sz="14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14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are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</a:t>
            </a:r>
            <a:r>
              <a:rPr sz="14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available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print</a:t>
            </a:r>
            <a:r>
              <a:rPr sz="14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online</a:t>
            </a:r>
            <a:endParaRPr sz="1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161288"/>
            <a:ext cx="3656063" cy="53248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032" y="1161288"/>
            <a:ext cx="3898391" cy="532485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32607"/>
          </a:xfrm>
          <a:prstGeom prst="rect">
            <a:avLst/>
          </a:prstGeom>
        </p:spPr>
        <p:txBody>
          <a:bodyPr vert="horz" wrap="square" lIns="0" tIns="237842" rIns="0" bIns="0" rtlCol="0">
            <a:spAutoFit/>
          </a:bodyPr>
          <a:lstStyle/>
          <a:p>
            <a:pPr marL="2744470" marR="5080" indent="-250571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</a:t>
            </a:r>
            <a:r>
              <a:rPr sz="3200" spc="-114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82995</a:t>
            </a:r>
            <a:r>
              <a:rPr sz="3200" spc="-15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Secure</a:t>
            </a:r>
            <a:r>
              <a:rPr sz="3200" spc="-1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Power</a:t>
            </a:r>
            <a:r>
              <a:rPr sz="3200" spc="-114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sz="3200" spc="-2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</a:t>
            </a:r>
            <a:r>
              <a:rPr sz="3200" spc="-1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Attorney</a:t>
            </a:r>
            <a:endParaRPr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798" y="2079844"/>
            <a:ext cx="8677910" cy="3703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Note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:</a:t>
            </a:r>
            <a:r>
              <a:rPr sz="20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Federal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state</a:t>
            </a:r>
            <a:r>
              <a:rPr sz="20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laws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prohibit</a:t>
            </a:r>
            <a:r>
              <a:rPr sz="20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sz="20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individual</a:t>
            </a:r>
            <a:r>
              <a:rPr sz="20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appointed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20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 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attorney-in-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fact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from</a:t>
            </a:r>
            <a:r>
              <a:rPr sz="20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completing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acting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20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both</a:t>
            </a:r>
            <a:r>
              <a:rPr sz="20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transferor</a:t>
            </a:r>
            <a:r>
              <a:rPr sz="20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(seller)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and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transferee</a:t>
            </a:r>
            <a:r>
              <a:rPr sz="20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(buyer). However,</a:t>
            </a:r>
            <a:r>
              <a:rPr sz="20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licensed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dealer/business</a:t>
            </a:r>
            <a:r>
              <a:rPr sz="2000" spc="-6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may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entitled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</a:t>
            </a:r>
            <a:r>
              <a:rPr sz="20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 HSMV</a:t>
            </a:r>
            <a:r>
              <a:rPr sz="20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82995,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Motor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Vehicle</a:t>
            </a:r>
            <a:r>
              <a:rPr sz="20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Power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Attorney/Odometer</a:t>
            </a:r>
            <a:r>
              <a:rPr sz="2000" spc="-6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Disclosure,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</a:t>
            </a:r>
            <a:r>
              <a:rPr sz="20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one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following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applies:</a:t>
            </a:r>
            <a:endParaRPr sz="2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Clr>
                <a:schemeClr val="accent3">
                  <a:lumMod val="40000"/>
                  <a:lumOff val="60000"/>
                </a:schemeClr>
              </a:buClr>
              <a:buSzPct val="7812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certificate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being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held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electronically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810895" indent="-340995">
              <a:lnSpc>
                <a:spcPct val="100000"/>
              </a:lnSpc>
              <a:spcBef>
                <a:spcPts val="994"/>
              </a:spcBef>
              <a:buClr>
                <a:schemeClr val="accent3">
                  <a:lumMod val="40000"/>
                  <a:lumOff val="60000"/>
                </a:schemeClr>
              </a:buClr>
              <a:buSzPct val="78125"/>
              <a:buFont typeface="Wingdings" panose="05000000000000000000" pitchFamily="2" charset="2"/>
              <a:buChar char="ü"/>
              <a:tabLst>
                <a:tab pos="810895" algn="l"/>
                <a:tab pos="81153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certificate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physically</a:t>
            </a:r>
            <a:r>
              <a:rPr sz="1600" spc="-7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being</a:t>
            </a:r>
            <a:r>
              <a:rPr sz="16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held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by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lienholder</a:t>
            </a: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5015" indent="-285750">
              <a:lnSpc>
                <a:spcPct val="100000"/>
              </a:lnSpc>
              <a:spcBef>
                <a:spcPts val="994"/>
              </a:spcBef>
              <a:buClr>
                <a:schemeClr val="accent3">
                  <a:lumMod val="40000"/>
                  <a:lumOff val="60000"/>
                </a:schemeClr>
              </a:buClr>
              <a:buSzPct val="78125"/>
              <a:buFont typeface="Wingdings" panose="05000000000000000000" pitchFamily="2" charset="2"/>
              <a:buChar char="ü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certificate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1600" spc="-5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is</a:t>
            </a:r>
            <a:r>
              <a:rPr sz="16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lost</a:t>
            </a:r>
            <a:endParaRPr sz="12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12700" marR="610235">
              <a:lnSpc>
                <a:spcPct val="100000"/>
              </a:lnSpc>
              <a:spcBef>
                <a:spcPts val="995"/>
              </a:spcBef>
              <a:buClr>
                <a:schemeClr val="accent3">
                  <a:lumMod val="40000"/>
                  <a:lumOff val="60000"/>
                </a:schemeClr>
              </a:buClr>
              <a:buSzPct val="80000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Note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:</a:t>
            </a:r>
            <a:r>
              <a:rPr sz="2000" spc="-5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sz="20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date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 part</a:t>
            </a:r>
            <a:r>
              <a:rPr sz="20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20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20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on</a:t>
            </a:r>
            <a:r>
              <a:rPr sz="20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 after</a:t>
            </a:r>
            <a:r>
              <a:rPr sz="2000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date the</a:t>
            </a:r>
            <a:r>
              <a:rPr sz="20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title</a:t>
            </a:r>
            <a:r>
              <a:rPr sz="20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became available.</a:t>
            </a:r>
            <a:endParaRPr sz="20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A703A6-D647-2D48-3916-CDCCE69E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33399"/>
            <a:ext cx="4724400" cy="61090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91400" y="1066118"/>
            <a:ext cx="3035300" cy="271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FF0000"/>
                </a:solidFill>
                <a:latin typeface="Century Gothic"/>
                <a:cs typeface="Century Gothic"/>
              </a:rPr>
              <a:t>Name</a:t>
            </a:r>
            <a:r>
              <a:rPr sz="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800" b="1" dirty="0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sz="8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800" b="1" dirty="0">
                <a:solidFill>
                  <a:srgbClr val="FF0000"/>
                </a:solidFill>
                <a:latin typeface="Century Gothic"/>
                <a:cs typeface="Century Gothic"/>
              </a:rPr>
              <a:t>Appointed</a:t>
            </a:r>
            <a:r>
              <a:rPr sz="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800" b="1" dirty="0">
                <a:solidFill>
                  <a:srgbClr val="FF0000"/>
                </a:solidFill>
                <a:latin typeface="Century Gothic"/>
                <a:cs typeface="Century Gothic"/>
              </a:rPr>
              <a:t>person</a:t>
            </a:r>
            <a:r>
              <a:rPr sz="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800" b="1" spc="-3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800" b="1" dirty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sz="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800" b="1" dirty="0">
                <a:solidFill>
                  <a:srgbClr val="FF0000"/>
                </a:solidFill>
                <a:latin typeface="Century Gothic"/>
                <a:cs typeface="Century Gothic"/>
              </a:rPr>
              <a:t>dealership</a:t>
            </a:r>
            <a:r>
              <a:rPr sz="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name</a:t>
            </a:r>
            <a:endParaRPr sz="800" b="1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069" y="2477734"/>
            <a:ext cx="4237355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81280" indent="-286385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If</a:t>
            </a:r>
            <a:r>
              <a:rPr sz="1600" spc="-4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declaring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 odometer</a:t>
            </a:r>
            <a:r>
              <a:rPr sz="1600" spc="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reading,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3</a:t>
            </a:r>
            <a:r>
              <a:rPr sz="1600" baseline="25462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rd</a:t>
            </a:r>
            <a:r>
              <a:rPr sz="1600" spc="232" baseline="25462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party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not</a:t>
            </a:r>
            <a:r>
              <a:rPr sz="1600" b="1" spc="-4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affiliated</a:t>
            </a:r>
            <a:r>
              <a:rPr sz="1600" b="1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with </a:t>
            </a:r>
            <a:r>
              <a:rPr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dealership</a:t>
            </a:r>
            <a:r>
              <a:rPr sz="1600" b="1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be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appointed.</a:t>
            </a: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565" marR="81280">
              <a:lnSpc>
                <a:spcPct val="100000"/>
              </a:lnSpc>
              <a:tabLst>
                <a:tab pos="362585" algn="l"/>
                <a:tab pos="363220" algn="l"/>
              </a:tabLst>
            </a:pP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62585" marR="735330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Never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submit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POA’s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with</a:t>
            </a:r>
            <a:r>
              <a:rPr sz="1600" spc="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the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appointed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name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blank.</a:t>
            </a: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565" marR="735330">
              <a:lnSpc>
                <a:spcPct val="100000"/>
              </a:lnSpc>
              <a:tabLst>
                <a:tab pos="362585" algn="l"/>
                <a:tab pos="363220" algn="l"/>
              </a:tabLst>
            </a:pP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62585" marR="308610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must be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complete</a:t>
            </a:r>
            <a:r>
              <a:rPr sz="1600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with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no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errors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or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omissions.</a:t>
            </a: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62585" marR="308610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62585" marR="308610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r>
              <a:rPr lang="en-US"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 form should only be used for one vehicle.</a:t>
            </a:r>
          </a:p>
          <a:p>
            <a:pPr marL="75565" marR="308610">
              <a:lnSpc>
                <a:spcPct val="100000"/>
              </a:lnSpc>
              <a:tabLst>
                <a:tab pos="362585" algn="l"/>
                <a:tab pos="363220" algn="l"/>
              </a:tabLst>
            </a:pPr>
            <a:endParaRPr sz="160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362585" marR="26860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62585" algn="l"/>
                <a:tab pos="363220" algn="l"/>
              </a:tabLst>
            </a:pP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This</a:t>
            </a:r>
            <a:r>
              <a:rPr sz="1600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form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cannot be</a:t>
            </a:r>
            <a:r>
              <a:rPr sz="1600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used</a:t>
            </a:r>
            <a:r>
              <a:rPr sz="1600" spc="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to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sign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buyer and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seller</a:t>
            </a:r>
            <a:r>
              <a:rPr sz="1600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when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declaring</a:t>
            </a:r>
            <a:r>
              <a:rPr sz="1600" spc="-3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an</a:t>
            </a:r>
            <a:r>
              <a:rPr sz="1600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odometer</a:t>
            </a:r>
            <a:r>
              <a:rPr sz="1600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reading.</a:t>
            </a:r>
            <a:endParaRPr lang="en-US" sz="16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marL="75565" marR="268605">
              <a:lnSpc>
                <a:spcPct val="100000"/>
              </a:lnSpc>
              <a:tabLst>
                <a:tab pos="362585" algn="l"/>
                <a:tab pos="363220" algn="l"/>
              </a:tabLst>
            </a:pPr>
            <a:endParaRPr lang="en-US" sz="1800" spc="-10" dirty="0">
              <a:solidFill>
                <a:schemeClr val="accent3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788F83-4B66-A579-CAA4-3B1148D0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081"/>
            <a:ext cx="4408945" cy="140053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HSMV 82053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Non-Secure Power of Attorney (3</a:t>
            </a:r>
            <a:r>
              <a:rPr lang="en-US" sz="32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rd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party)</a:t>
            </a:r>
          </a:p>
        </p:txBody>
      </p:sp>
    </p:spTree>
  </p:cSld>
  <p:clrMapOvr>
    <a:masterClrMapping/>
  </p:clrMapOvr>
  <p:transition spd="slow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766</TotalTime>
  <Words>1541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Courier New</vt:lpstr>
      <vt:lpstr>Wingdings</vt:lpstr>
      <vt:lpstr>Wingdings 3</vt:lpstr>
      <vt:lpstr>Ion</vt:lpstr>
      <vt:lpstr>Dealer Training</vt:lpstr>
      <vt:lpstr>What Do I Need?</vt:lpstr>
      <vt:lpstr>Florida Certificate of Title</vt:lpstr>
      <vt:lpstr>Florida Certificate of Title (transfer of title section)</vt:lpstr>
      <vt:lpstr>Florida Certificate of Title (back)</vt:lpstr>
      <vt:lpstr>Dealer Re-Assignments</vt:lpstr>
      <vt:lpstr>HSMV 82994                  HSMV 82995 These secure forms must be original and are not available for print online</vt:lpstr>
      <vt:lpstr>HSMV 82995 Secure Power of Attorney</vt:lpstr>
      <vt:lpstr>HSMV 82053 Non-Secure Power of Attorney (3rd party)</vt:lpstr>
      <vt:lpstr>HSMV 82040</vt:lpstr>
      <vt:lpstr>HSMV 82040 MV (Motor Vehicle)</vt:lpstr>
      <vt:lpstr>HSMV 82040 VS                         HSMV 82040 MH</vt:lpstr>
      <vt:lpstr>Identification and Signature Requirements</vt:lpstr>
      <vt:lpstr>Electronic Signatures</vt:lpstr>
      <vt:lpstr>PowerPoint Presentation</vt:lpstr>
      <vt:lpstr>Odometer</vt:lpstr>
      <vt:lpstr>PowerPoint Presentation</vt:lpstr>
      <vt:lpstr>Insurance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Dealer one on one Training</dc:title>
  <dc:creator>Shane Thigpen</dc:creator>
  <cp:lastModifiedBy>Casselberry Branch</cp:lastModifiedBy>
  <cp:revision>13</cp:revision>
  <dcterms:created xsi:type="dcterms:W3CDTF">2023-06-19T14:36:57Z</dcterms:created>
  <dcterms:modified xsi:type="dcterms:W3CDTF">2023-06-27T20:37:23Z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2023-06-19T00:00:00Z</vt:filetime>
  </property>
  <property fmtid="{D5CDD505-2E9C-101B-9397-08002B2CF9AE}" pid="5" name="Producer">
    <vt:lpwstr>Adobe PDF Library 20.13.106</vt:lpwstr>
  </property>
</Properties>
</file>